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tif" ContentType="image/t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200" b="0" i="0" u="none" strike="noStrike" cap="none" spc="0" normalizeH="0" baseline="0">
        <a:ln>
          <a:noFill/>
        </a:ln>
        <a:solidFill>
          <a:srgbClr val="546056"/>
        </a:solidFill>
        <a:effectLst/>
        <a:uFillTx/>
        <a:latin typeface="+mn-lt"/>
        <a:ea typeface="+mn-ea"/>
        <a:cs typeface="+mn-cs"/>
        <a:sym typeface="Palatino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79A0A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686763">
                  <a:alpha val="7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B59660"/>
              </a:solidFill>
              <a:prstDash val="solid"/>
              <a:miter lim="400000"/>
            </a:ln>
          </a:left>
          <a:right>
            <a:ln w="12700" cap="flat">
              <a:solidFill>
                <a:srgbClr val="B59660"/>
              </a:solidFill>
              <a:prstDash val="solid"/>
              <a:miter lim="400000"/>
            </a:ln>
          </a:right>
          <a:top>
            <a:ln w="127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solidFill>
                <a:srgbClr val="B59660"/>
              </a:solidFill>
              <a:prstDash val="solid"/>
              <a:miter lim="400000"/>
            </a:ln>
          </a:bottom>
          <a:insideH>
            <a:ln w="12700" cap="flat">
              <a:solidFill>
                <a:srgbClr val="B59660"/>
              </a:solidFill>
              <a:prstDash val="solid"/>
              <a:miter lim="400000"/>
            </a:ln>
          </a:insideH>
          <a:insideV>
            <a:ln w="12700" cap="flat">
              <a:solidFill>
                <a:srgbClr val="B5966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5966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n" i="off">
        <a:fontRef idx="minor">
          <a:srgbClr val="7B867F">
            <a:alpha val="92000"/>
          </a:srgbClr>
        </a:fontRef>
        <a:srgbClr val="7B867F">
          <a:alpha val="92000"/>
        </a:srgb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left>
          <a:right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F8E8A">
              <a:alpha val="80000"/>
            </a:srgbClr>
          </a:solidFill>
        </a:fill>
      </a:tcStyle>
    </a:firstCol>
    <a:la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lastRow>
    <a:firstRow>
      <a:tcTxStyle b="on" i="off">
        <a:fontRef idx="minor">
          <a:srgbClr val="F5F5EA"/>
        </a:fontRef>
        <a:srgbClr val="F5F5E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top>
          <a:bottom>
            <a:ln w="254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070707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2">
              <a:alpha val="90000"/>
            </a:scheme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11000"/>
            </a:srgbClr>
          </a:solidFill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474E49">
                  <a:alpha val="92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C6E72">
              <a:alpha val="8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546056"/>
        </a:fontRef>
        <a:srgbClr val="546056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BFC0B3">
              <a:alpha val="30000"/>
            </a:srgbClr>
          </a:solidFill>
        </a:fill>
      </a:tcStyle>
    </a:band2H>
    <a:firstCol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546056"/>
        </a:fontRef>
        <a:srgbClr val="546056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-1432" y="-12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interSettings" Target="printerSettings/printerSettings1.bin"/><Relationship Id="rId49" Type="http://schemas.openxmlformats.org/officeDocument/2006/relationships/presProps" Target="pres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viewProps" Target="viewProps.xml"/><Relationship Id="rId51" Type="http://schemas.openxmlformats.org/officeDocument/2006/relationships/theme" Target="theme/theme1.xml"/><Relationship Id="rId5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468398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9" name="Shape 1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Greetings all, </a:t>
            </a:r>
          </a:p>
          <a:p>
            <a:r>
              <a:t>I am glad to have the opportunity to share and learn from you all today. A little background (teacher, STEM Instructional Designer, Librarian, District Library Coach) now MS Technology Integrationist at University School of Nashville. </a:t>
            </a:r>
          </a:p>
          <a:p>
            <a:endParaRPr/>
          </a:p>
          <a:p>
            <a:r>
              <a:t>I want to be transparent here and say that while I feel what we discuss today will speak to how we can creating lively and sustainable library programs; our overarching focus is looking at how we can create libraries of the future. 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3" name="Shape 19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Now lets look at…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9" name="Shape 19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 How are you leveraging digital tools and resources to improve your instructional practice?</a:t>
            </a:r>
          </a:p>
          <a:p>
            <a:r>
              <a:t>Do you model effective integration across content areas?</a:t>
            </a:r>
          </a:p>
          <a:p>
            <a:r>
              <a:t>Do you encourage through collaboration the strategies for encouraging discovery, analysis, creation and presentation?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6" name="Shape 2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From Kinder up we can serve as proponents of Online Safety tips (Common Sense Media—bootcamp) </a:t>
            </a:r>
          </a:p>
          <a:p>
            <a:endParaRPr/>
          </a:p>
          <a:p>
            <a:r>
              <a:t>While we’d love to be at meetings more frequently-start small ask for once a month standing meeting with teams. </a:t>
            </a:r>
          </a:p>
          <a:p>
            <a:r>
              <a:t>			One legged interviews: in between classes in hall 1st ask about them personally then go into how are those resources on citing sources working for you and your students. </a:t>
            </a:r>
          </a:p>
          <a:p>
            <a:endParaRPr/>
          </a:p>
          <a:p>
            <a:endParaRPr/>
          </a:p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2" name="Shape 21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Become aware of various learning strategies, offer to model a technique ( digging for information) 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19" name="Shape 2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Now lets look at…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 you have spaces for students to create digital products documenting their learning?</a:t>
            </a:r>
          </a:p>
          <a:p>
            <a:r>
              <a:t>What types of library instruction do you use to promote critical thinking?</a:t>
            </a:r>
          </a:p>
          <a:p>
            <a:r>
              <a:t>How does your program support connections to the community?</a:t>
            </a:r>
          </a:p>
          <a:p>
            <a:r>
              <a:t>What do you include in your program to support real-world problem solving by students?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 a resources for different tools students can use to be creative</a:t>
            </a:r>
          </a:p>
          <a:p>
            <a:r>
              <a:t>Find ways to link curriculum to real world experiences (guest speakers)</a:t>
            </a:r>
          </a:p>
          <a:p>
            <a:r>
              <a:t>Explore Wonderopolis (Have a Wonder of the Day)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9" name="Shape 23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learning philosophies does you school embody? PBL, Challenge Based Thinking, Limited Worksheets, etc</a:t>
            </a:r>
          </a:p>
          <a:p>
            <a:endParaRPr/>
          </a:p>
          <a:p>
            <a:r>
              <a:t>Be able to speak to the main concepts of that philosophy (not the expert but aware) </a:t>
            </a:r>
          </a:p>
          <a:p>
            <a:r>
              <a:rPr b="1"/>
              <a:t>Invent to Learn</a:t>
            </a:r>
            <a:r>
              <a:t>: Tinkering and Making: Coding, 3D printers, etc…</a:t>
            </a:r>
          </a:p>
          <a:p>
            <a:r>
              <a:rPr b="1"/>
              <a:t>Inventors Mindset</a:t>
            </a:r>
            <a:r>
              <a:t> -all about bring creativity out of students, how to fosters student questions (inquiry) </a:t>
            </a:r>
          </a:p>
          <a:p>
            <a:r>
              <a:rPr b="1"/>
              <a:t>Kids deserve It</a:t>
            </a:r>
            <a:r>
              <a:t>- talks about being the best educator you can be, challenging yourself, taking risks all the things we want our students to do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8" name="Shape 2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Now lets look at…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4" name="Shape 2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 your selection and reconsideration policy include collection development information and processes addressing digital resources and tools?</a:t>
            </a:r>
          </a:p>
          <a:p>
            <a:r>
              <a:t>Are Open Education Resources (OER) included in your collection development plan?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Shannon McClintock Miller, Future Ready Librarians and Project Connect Spokesperson</a:t>
            </a:r>
          </a:p>
          <a:p>
            <a:r>
              <a:t>Mark Ray, Future Ready Librarians Lead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3" name="Shape 26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We lead them to the water and when there thirsty enough they will drink……..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2" name="Shape 27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Moving right along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78" name="Shape 2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Does the LMS provide or facilitate professional development?</a:t>
            </a:r>
          </a:p>
          <a:p>
            <a:r>
              <a:t>What format do you use to provide professional development?</a:t>
            </a:r>
          </a:p>
          <a:p>
            <a:r>
              <a:t>How do the librarians identify the professional learning needs of their staff related to technology and information literacy resources and tools?</a:t>
            </a:r>
          </a:p>
          <a:p>
            <a:r>
              <a:t>Do you provide professional development on strategies for encouraging discovery, analysis, creation and presentation of learning?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hape 28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Build capacity with those in the building host may PD sessions where other teachers highlight tools they are using; like Tech Speed Dating. Another activity that I have done is the TECH Petting zoo’s. 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4" name="Shape 29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next one is one where we must lean into our district Technical Departments (IT or TSS) </a:t>
            </a: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0" name="Shape 3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How does your library plan align to the district strategic plan?</a:t>
            </a:r>
          </a:p>
          <a:p>
            <a:r>
              <a:t>Does your program utilize digital tools to support and promote equitable access to information and resources through your library media program?</a:t>
            </a:r>
          </a:p>
          <a:p>
            <a:r>
              <a:t>How does your district support the library program to ensure students have access to the resources, human and physical, they need to optimize their learning?</a:t>
            </a: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5" name="Shape 30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Who’s telling your story? </a:t>
            </a:r>
          </a:p>
          <a:p>
            <a:r>
              <a:t>Connect practice to district priorities</a:t>
            </a:r>
          </a:p>
          <a:p>
            <a:r>
              <a:t>(What does your district/ principal speak of) (what keeps your admin up at now)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hape 3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09" name="Shape 3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Raise your words— share your views on what programs, resources, etc  would be most beneficial for the school body. 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0" name="Shape 3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**This points to the importance of being on the leadership team** </a:t>
            </a:r>
          </a:p>
          <a:p>
            <a:r>
              <a:t>     Serving on TASL Board, TLA, becoming volunteers (AASL)) </a:t>
            </a:r>
          </a:p>
          <a:p>
            <a:r>
              <a:t>How is the librarian involved in the district planning for digital resources?</a:t>
            </a:r>
          </a:p>
          <a:p>
            <a:r>
              <a:t>How is the librarian currently involved in the school and district planning processes?</a:t>
            </a:r>
          </a:p>
          <a:p>
            <a:r>
              <a:t>Are there any areas of communication that need to be improved?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24" name="Shape 3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Volunteer/ask to join committees and boards in school and in the community. </a:t>
            </a:r>
          </a:p>
          <a:p>
            <a:endParaRPr/>
          </a:p>
          <a:p>
            <a:r>
              <a:t>TSLA/TLA,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President Obama launched the Future Ready Initiative in November 2014 at the White House. Today, more than 2400 district superintendents have signed the Future Ready Schools Plan </a:t>
            </a:r>
          </a:p>
          <a:p>
            <a:endParaRPr/>
          </a:p>
          <a:p>
            <a:r>
              <a:t>Core is Personalized Student Learning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1" name="Shape 3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Reaching outside our space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7" name="Shape 3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What partnerships currently exist with the community?</a:t>
            </a:r>
          </a:p>
          <a:p>
            <a:r>
              <a:t>What partnerships do you plan to cultivate?</a:t>
            </a:r>
          </a:p>
          <a:p>
            <a:r>
              <a:t>What strategies can you use to build stronger community partnerships?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1" name="Shape 35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Ready Framework outlines 8 key areas where librarians can serve as leaders. 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57" name="Shape 35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student privacy policies are currently in place in your district?</a:t>
            </a:r>
          </a:p>
          <a:p>
            <a:r>
              <a:t>Is everyone in the district current on those policies?</a:t>
            </a:r>
          </a:p>
          <a:p>
            <a:r>
              <a:t>Are there opportunities for you to provide leadership in building broader understanding and awareness of those policies?</a:t>
            </a:r>
          </a:p>
          <a:p>
            <a:r>
              <a:t>How does the librarian and the library program promote and support digital citizenship?</a:t>
            </a: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Shape 36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Awareness is key—</a:t>
            </a:r>
          </a:p>
          <a:p>
            <a:r>
              <a:t>Giving teachers tidbits of information on </a:t>
            </a: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8" name="Shape 36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Ready Framework outlines 8 key areas where librarians can serve as leaders. </a:t>
            </a: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Shape 3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4" name="Shape 3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Are you involved in the district strategic planning process?</a:t>
            </a:r>
          </a:p>
          <a:p>
            <a:r>
              <a:t>How does the librarian communicate what the library program does to support other district goals (equity, access to resources and space, etc.)?</a:t>
            </a:r>
          </a:p>
          <a:p>
            <a:r>
              <a:t>How do you identify any roadblocks to collaborative leadership and ways to move beyond them?</a:t>
            </a:r>
          </a:p>
          <a:p>
            <a:r>
              <a:t>Is there a plan to evaluate and analyze the library program through usage data and program statistics?</a:t>
            </a: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Shape 3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86" name="Shape 3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Want to take this time to highlight just a few of our TASL member who are leading beyond the library.</a:t>
            </a: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92" name="Shape 39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You are also leaders: you show your leadership by </a:t>
            </a: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Shape 3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00" name="Shape 4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This next video is a reminder to us that we have an amazing opportunity as librarians to impact the lives of students and teachers.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Future Ready Librarians Framework acknowledges that librarians play a key role in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2000"/>
            </a:pPr>
            <a:r>
              <a:t>Today what I will share though grounded in the Future Ready Librarians framework are components that will help each of our libraries become more lively and sustainable.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At times you will immediately be able to say Oh, yea I do this by…… and that’s great. Other areas we get to you may have to stretch your thinking some; and that’s okay. </a:t>
            </a:r>
          </a:p>
          <a:p>
            <a:pPr>
              <a:defRPr sz="2000"/>
            </a:pPr>
            <a:endParaRPr/>
          </a:p>
          <a:p>
            <a:pPr>
              <a:defRPr sz="2000"/>
            </a:pPr>
            <a:r>
              <a:t>Let’s commit in these next 40 minutes to rethink some of the things we are doing/will do and frame our conversations in a way that gives us a language to take to our administrators, teachers, and community .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7" name="Shape 16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Ready Framework outlines 10 key areas where librarians can serve as leaders. </a:t>
            </a:r>
          </a:p>
          <a:p>
            <a:endParaRPr/>
          </a:p>
          <a:p>
            <a:r>
              <a:t>Let’s explore Designing Collaborative Spaces </a:t>
            </a:r>
          </a:p>
          <a:p>
            <a:endParaRPr/>
          </a:p>
          <a:p>
            <a:r>
              <a:t>Wisconsin Libraries have a collection of questions we can ask ourself when looking at each component.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4" name="Shape 17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Design thinking is a creative approach, or a series of steps, that will help you design meaningful solutions for your library</a:t>
            </a:r>
          </a:p>
          <a:p>
            <a:endParaRPr/>
          </a:p>
          <a:p>
            <a:r>
              <a:t>Provides flexible spaces that promote inquiry, creativity, collaboration and community.</a:t>
            </a:r>
          </a:p>
          <a:p>
            <a:r>
              <a:t>How does your library space promote inquiry?</a:t>
            </a:r>
          </a:p>
          <a:p>
            <a:r>
              <a:t>How does your library space promote collaboration?</a:t>
            </a:r>
          </a:p>
          <a:p>
            <a:r>
              <a:t>What is available in your library space to encourage creativity?</a:t>
            </a:r>
          </a:p>
          <a:p>
            <a:r>
              <a:t>Is your space accessible for the school community?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It’s all in a name …this media specialist changed his/her space to be called Colaboratory.</a:t>
            </a:r>
          </a:p>
          <a:p>
            <a:r>
              <a:t>Other examples that we commonly see are lego walls, Cafe’s, White board desks.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6" name="Shape 18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Get ideas from others in the field…. one person that you can glean some ideas from is </a:t>
            </a:r>
          </a:p>
          <a:p>
            <a:r>
              <a:t>@ DianaLRedina , has a blog called Renovated Learning (talks about Maker Movement) </a:t>
            </a:r>
          </a:p>
          <a:p>
            <a:r>
              <a:t>@Laura Fleming ( Makerspace)</a:t>
            </a:r>
          </a:p>
          <a:p>
            <a:endParaRPr/>
          </a:p>
          <a:p>
            <a:r>
              <a:t>Library Girl- Mcgavor your library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647700" y="2095500"/>
            <a:ext cx="11709400" cy="29083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5207000"/>
            <a:ext cx="11709400" cy="13970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2044700" y="6642100"/>
            <a:ext cx="8902700" cy="6350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</a:lstStyle>
          <a:p>
            <a:r>
              <a:t>–Johnny Appleseed</a:t>
            </a:r>
          </a:p>
        </p:txBody>
      </p:sp>
      <p:sp>
        <p:nvSpPr>
          <p:cNvPr id="106" name="“Type a quote here”"/>
          <p:cNvSpPr txBox="1">
            <a:spLocks noGrp="1"/>
          </p:cNvSpPr>
          <p:nvPr>
            <p:ph type="body" sz="quarter" idx="14"/>
          </p:nvPr>
        </p:nvSpPr>
        <p:spPr>
          <a:xfrm>
            <a:off x="2044700" y="4203700"/>
            <a:ext cx="8902700" cy="812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2400"/>
              </a:spcBef>
              <a:buSzTx/>
              <a:buNone/>
            </a:lvl1pPr>
          </a:lstStyle>
          <a:p>
            <a:r>
              <a:t>“Type a quote here” </a:t>
            </a:r>
          </a:p>
        </p:txBody>
      </p:sp>
      <p:sp>
        <p:nvSpPr>
          <p:cNvPr id="10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1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 Alt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sz="quarter" idx="13"/>
          </p:nvPr>
        </p:nvSpPr>
        <p:spPr>
          <a:xfrm>
            <a:off x="44577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Image"/>
          <p:cNvSpPr>
            <a:spLocks noGrp="1"/>
          </p:cNvSpPr>
          <p:nvPr>
            <p:ph type="pic" sz="quarter" idx="14"/>
          </p:nvPr>
        </p:nvSpPr>
        <p:spPr>
          <a:xfrm>
            <a:off x="85598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2" name="Image"/>
          <p:cNvSpPr>
            <a:spLocks noGrp="1"/>
          </p:cNvSpPr>
          <p:nvPr>
            <p:ph type="pic" sz="quarter" idx="15"/>
          </p:nvPr>
        </p:nvSpPr>
        <p:spPr>
          <a:xfrm>
            <a:off x="355600" y="355600"/>
            <a:ext cx="40894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3" name="Title Text"/>
          <p:cNvSpPr txBox="1">
            <a:spLocks noGrp="1"/>
          </p:cNvSpPr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Image"/>
          <p:cNvSpPr>
            <a:spLocks noGrp="1"/>
          </p:cNvSpPr>
          <p:nvPr>
            <p:ph type="pic" idx="13"/>
          </p:nvPr>
        </p:nvSpPr>
        <p:spPr>
          <a:xfrm>
            <a:off x="368300" y="368300"/>
            <a:ext cx="12268200" cy="6045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647700" y="6794500"/>
            <a:ext cx="11709400" cy="14224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8204200"/>
            <a:ext cx="11709400" cy="12827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647700" y="3390900"/>
            <a:ext cx="11709400" cy="2959100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4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Image"/>
          <p:cNvSpPr>
            <a:spLocks noGrp="1"/>
          </p:cNvSpPr>
          <p:nvPr>
            <p:ph type="pic" sz="half" idx="13"/>
          </p:nvPr>
        </p:nvSpPr>
        <p:spPr>
          <a:xfrm>
            <a:off x="64897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51" name="Title Text"/>
          <p:cNvSpPr txBox="1">
            <a:spLocks noGrp="1"/>
          </p:cNvSpPr>
          <p:nvPr>
            <p:ph type="title"/>
          </p:nvPr>
        </p:nvSpPr>
        <p:spPr>
          <a:xfrm>
            <a:off x="647700" y="1689100"/>
            <a:ext cx="5600700" cy="3492500"/>
          </a:xfrm>
          <a:prstGeom prst="rect">
            <a:avLst/>
          </a:prstGeom>
        </p:spPr>
        <p:txBody>
          <a:bodyPr anchor="b"/>
          <a:lstStyle>
            <a:lvl1pPr algn="ctr">
              <a:defRPr>
                <a:solidFill>
                  <a:srgbClr val="54605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5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47700" y="5435600"/>
            <a:ext cx="5600700" cy="35941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2286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4572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6858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914400" algn="ctr">
              <a:lnSpc>
                <a:spcPct val="110000"/>
              </a:lnSpc>
              <a:spcBef>
                <a:spcPts val="0"/>
              </a:spcBef>
              <a:buSzTx/>
              <a:buNone/>
              <a:defRPr sz="3200" i="1">
                <a:solidFill>
                  <a:srgbClr val="717D75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9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676900" cy="65532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647700" y="2628900"/>
            <a:ext cx="5600700" cy="6477000"/>
          </a:xfrm>
          <a:prstGeom prst="rect">
            <a:avLst/>
          </a:prstGeom>
        </p:spPr>
        <p:txBody>
          <a:bodyPr/>
          <a:lstStyle>
            <a:lvl1pPr marL="3937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1pPr>
            <a:lvl2pPr marL="7874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2pPr>
            <a:lvl3pPr marL="11811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3pPr>
            <a:lvl4pPr marL="15748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4pPr>
            <a:lvl5pPr marL="1968500" indent="-393700">
              <a:lnSpc>
                <a:spcPct val="120000"/>
              </a:lnSpc>
              <a:spcBef>
                <a:spcPts val="2400"/>
              </a:spcBef>
              <a:buBlip>
                <a:blip r:embed="rId2"/>
              </a:buBlip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647700"/>
            <a:ext cx="11709400" cy="8458200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Image"/>
          <p:cNvSpPr>
            <a:spLocks noGrp="1"/>
          </p:cNvSpPr>
          <p:nvPr>
            <p:ph type="pic" sz="quarter" idx="13"/>
          </p:nvPr>
        </p:nvSpPr>
        <p:spPr>
          <a:xfrm>
            <a:off x="6540500" y="490220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6" name="Image"/>
          <p:cNvSpPr>
            <a:spLocks noGrp="1"/>
          </p:cNvSpPr>
          <p:nvPr>
            <p:ph type="pic" sz="quarter" idx="14"/>
          </p:nvPr>
        </p:nvSpPr>
        <p:spPr>
          <a:xfrm>
            <a:off x="6540500" y="641350"/>
            <a:ext cx="5854700" cy="42418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7" name="Image"/>
          <p:cNvSpPr>
            <a:spLocks noGrp="1"/>
          </p:cNvSpPr>
          <p:nvPr>
            <p:ph type="pic" sz="half" idx="15"/>
          </p:nvPr>
        </p:nvSpPr>
        <p:spPr>
          <a:xfrm>
            <a:off x="622300" y="622300"/>
            <a:ext cx="5892800" cy="85217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2.jpeg"/><Relationship Id="rId1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647700" y="152400"/>
            <a:ext cx="11709400" cy="2032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647700" y="2628900"/>
            <a:ext cx="11709400" cy="6477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5"/>
              </a:buBlip>
            </a:lvl1pPr>
            <a:lvl2pPr>
              <a:buBlip>
                <a:blip r:embed="rId15"/>
              </a:buBlip>
            </a:lvl2pPr>
            <a:lvl3pPr>
              <a:buBlip>
                <a:blip r:embed="rId15"/>
              </a:buBlip>
            </a:lvl3pPr>
            <a:lvl4pPr>
              <a:buBlip>
                <a:blip r:embed="rId15"/>
              </a:buBlip>
            </a:lvl4pPr>
            <a:lvl5pPr>
              <a:buBlip>
                <a:blip r:embed="rId15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599" y="9359900"/>
            <a:ext cx="342901" cy="4064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800">
                <a:solidFill>
                  <a:srgbClr val="FFFFFF">
                    <a:alpha val="95000"/>
                  </a:srgb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ransition xmlns:p14="http://schemas.microsoft.com/office/powerpoint/2010/main" spd="med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000" b="0" i="0" u="none" strike="noStrike" cap="none" spc="0" baseline="0">
          <a:ln>
            <a:noFill/>
          </a:ln>
          <a:solidFill>
            <a:srgbClr val="FFFFFF">
              <a:alpha val="95000"/>
            </a:srgbClr>
          </a:solidFill>
          <a:uFillTx/>
          <a:latin typeface="+mn-lt"/>
          <a:ea typeface="+mn-ea"/>
          <a:cs typeface="+mn-cs"/>
          <a:sym typeface="Palatino"/>
        </a:defRPr>
      </a:lvl9pPr>
    </p:titleStyle>
    <p:bodyStyle>
      <a:lvl1pPr marL="533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1pPr>
      <a:lvl2pPr marL="1066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2pPr>
      <a:lvl3pPr marL="1600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3pPr>
      <a:lvl4pPr marL="2133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4pPr>
      <a:lvl5pPr marL="26670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5pPr>
      <a:lvl6pPr marL="32004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6pPr>
      <a:lvl7pPr marL="37338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7pPr>
      <a:lvl8pPr marL="42672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8pPr>
      <a:lvl9pPr marL="4800600" marR="0" indent="-5334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40000"/>
        <a:buFontTx/>
        <a:buBlip>
          <a:blip r:embed="rId15"/>
        </a:buBlip>
        <a:tabLst/>
        <a:defRPr sz="4300" b="0" i="0" u="none" strike="noStrike" cap="none" spc="0" baseline="0">
          <a:ln>
            <a:noFill/>
          </a:ln>
          <a:solidFill>
            <a:srgbClr val="546056"/>
          </a:solidFill>
          <a:uFillTx/>
          <a:latin typeface="+mn-lt"/>
          <a:ea typeface="+mn-ea"/>
          <a:cs typeface="+mn-cs"/>
          <a:sym typeface="Palatino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Palatino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hyperlink" Target="http://www.sli.do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jpe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23.xml"/><Relationship Id="rId5" Type="http://schemas.openxmlformats.org/officeDocument/2006/relationships/image" Target="../media/image3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futureready.org/program-overview/librarians/" TargetMode="External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8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9.t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hyperlink" Target="http://1gu04j2l2i9n1b0wor2zmgua.wpengine.netdna-cdn.com/wp-content/uploads/2017/01/Library_flyer_download.pdf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4" Type="http://schemas.openxmlformats.org/officeDocument/2006/relationships/image" Target="../media/image47.jpeg"/><Relationship Id="rId5" Type="http://schemas.openxmlformats.org/officeDocument/2006/relationships/image" Target="../media/image48.jpeg"/><Relationship Id="rId6" Type="http://schemas.openxmlformats.org/officeDocument/2006/relationships/image" Target="../media/image49.ti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1gu04j2l2i9n1b0wor2zmgua.wpengine.netdna-cdn.com/wp-content/uploads/2017/01/Library_flyer_download.pdf" TargetMode="External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asted-image.png" descr="pasted-image.png"/>
          <p:cNvPicPr>
            <a:picLocks noGrp="1"/>
          </p:cNvPicPr>
          <p:nvPr>
            <p:ph type="pic" idx="13"/>
          </p:nvPr>
        </p:nvPicPr>
        <p:blipFill>
          <a:blip r:embed="rId2">
            <a:extLst/>
          </a:blip>
          <a:stretch>
            <a:fillRect/>
          </a:stretch>
        </p:blipFill>
        <p:spPr>
          <a:xfrm>
            <a:off x="6477000" y="609600"/>
            <a:ext cx="5918200" cy="8547100"/>
          </a:xfrm>
          <a:prstGeom prst="rect">
            <a:avLst/>
          </a:prstGeom>
        </p:spPr>
      </p:pic>
      <p:sp>
        <p:nvSpPr>
          <p:cNvPr id="132" name="While you wai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While you wait</a:t>
            </a:r>
          </a:p>
        </p:txBody>
      </p:sp>
      <p:sp>
        <p:nvSpPr>
          <p:cNvPr id="133" name="Log it at : www.sli.do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i="0"/>
            </a:pPr>
            <a:r>
              <a:t>Log it at : </a:t>
            </a:r>
            <a:r>
              <a:rPr u="sng">
                <a:hlinkClick r:id="rId3"/>
              </a:rPr>
              <a:t>www.sli.do</a:t>
            </a:r>
          </a:p>
          <a:p>
            <a:pPr>
              <a:defRPr i="0"/>
            </a:pPr>
            <a:endParaRPr u="sng">
              <a:hlinkClick r:id="rId3"/>
            </a:endParaRPr>
          </a:p>
          <a:p>
            <a:pPr>
              <a:defRPr i="0"/>
            </a:pPr>
            <a:r>
              <a:t>Join using Event Code:</a:t>
            </a:r>
          </a:p>
          <a:p>
            <a:pPr>
              <a:defRPr sz="4200" i="0"/>
            </a:pPr>
            <a:r>
              <a:t>#TASL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collaborative spaces.jpg" descr="collaborative spac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42062" y="647093"/>
            <a:ext cx="10425656" cy="8739805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@DianaLRendina"/>
          <p:cNvSpPr txBox="1"/>
          <p:nvPr/>
        </p:nvSpPr>
        <p:spPr>
          <a:xfrm>
            <a:off x="9145759" y="879325"/>
            <a:ext cx="337462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r>
              <a:t>@DianaLRendina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2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" grpId="1" animBg="1" advAuto="0"/>
      <p:bldP spid="184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1" name="Arrow"/>
          <p:cNvGrpSpPr/>
          <p:nvPr/>
        </p:nvGrpSpPr>
        <p:grpSpPr>
          <a:xfrm>
            <a:off x="897891" y="1580519"/>
            <a:ext cx="2744911" cy="1410018"/>
            <a:chOff x="0" y="0"/>
            <a:chExt cx="2744910" cy="1410016"/>
          </a:xfrm>
        </p:grpSpPr>
        <p:sp>
          <p:nvSpPr>
            <p:cNvPr id="190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189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1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partnership.jpg" descr="partnership.jpg"/>
          <p:cNvPicPr>
            <a:picLocks noGrp="1" noChangeAspect="1"/>
          </p:cNvPicPr>
          <p:nvPr>
            <p:ph type="pic" idx="13"/>
          </p:nvPr>
        </p:nvPicPr>
        <p:blipFill>
          <a:blip r:embed="rId3">
            <a:extLst/>
          </a:blip>
          <a:srcRect l="6515" r="12609"/>
          <a:stretch>
            <a:fillRect/>
          </a:stretch>
        </p:blipFill>
        <p:spPr>
          <a:xfrm>
            <a:off x="6434936" y="3427993"/>
            <a:ext cx="5960264" cy="490421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196" name="Building Instructional Partnership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484886">
              <a:defRPr sz="5810"/>
            </a:lvl1pPr>
          </a:lstStyle>
          <a:p>
            <a:r>
              <a:t>Building Instructional Partnerships</a:t>
            </a:r>
          </a:p>
        </p:txBody>
      </p:sp>
      <p:sp>
        <p:nvSpPr>
          <p:cNvPr id="197" name="Partners with educators to design and implement evidence-based curricula and assessments that integrate elements of deeper learning, critical thinking, information literacy, digital citizenship, creativity, innovation and the active use of technology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Partners with educators to design and implement evidence-based curricula and assessments that integrate elements of deeper learning, critical thinking, information literacy, digital citizenship, creativity, innovation and the active use of technology.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digitalsafety.jpg" descr="digitalsafety.jpg"/>
          <p:cNvPicPr>
            <a:picLocks noGrp="1"/>
          </p:cNvPicPr>
          <p:nvPr>
            <p:ph type="pic" idx="15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739009" y="803385"/>
            <a:ext cx="5142620" cy="7425517"/>
          </a:xfrm>
          <a:prstGeom prst="rect">
            <a:avLst/>
          </a:prstGeom>
        </p:spPr>
      </p:pic>
      <p:pic>
        <p:nvPicPr>
          <p:cNvPr id="202" name="35113444285.jpg" descr="35113444285.jpg"/>
          <p:cNvPicPr>
            <a:picLocks noChangeAspect="1"/>
          </p:cNvPicPr>
          <p:nvPr/>
        </p:nvPicPr>
        <p:blipFill>
          <a:blip r:embed="rId4">
            <a:extLst/>
          </a:blip>
          <a:srcRect l="33477" r="12073"/>
          <a:stretch>
            <a:fillRect/>
          </a:stretch>
        </p:blipFill>
        <p:spPr>
          <a:xfrm>
            <a:off x="6951313" y="1037443"/>
            <a:ext cx="5390246" cy="7260295"/>
          </a:xfrm>
          <a:prstGeom prst="rect">
            <a:avLst/>
          </a:prstGeom>
          <a:ln w="12700">
            <a:miter lim="400000"/>
          </a:ln>
        </p:spPr>
      </p:pic>
      <p:sp>
        <p:nvSpPr>
          <p:cNvPr id="203" name="Messages"/>
          <p:cNvSpPr txBox="1"/>
          <p:nvPr/>
        </p:nvSpPr>
        <p:spPr>
          <a:xfrm>
            <a:off x="1653831" y="8283997"/>
            <a:ext cx="2621869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1"/>
            </a:lvl1pPr>
          </a:lstStyle>
          <a:p>
            <a:r>
              <a:t>Messages</a:t>
            </a:r>
          </a:p>
        </p:txBody>
      </p:sp>
      <p:sp>
        <p:nvSpPr>
          <p:cNvPr id="204" name="Meetings"/>
          <p:cNvSpPr txBox="1"/>
          <p:nvPr/>
        </p:nvSpPr>
        <p:spPr>
          <a:xfrm>
            <a:off x="7813938" y="8296697"/>
            <a:ext cx="255852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 b="1"/>
            </a:lvl1pPr>
          </a:lstStyle>
          <a:p>
            <a:r>
              <a:t>Meetings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2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2" presetClass="entr" presetSubtype="1" fill="hold" grpId="3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400"/>
                            </p:stCondLst>
                            <p:childTnLst>
                              <p:par>
                                <p:cTn id="18" presetID="1" presetClass="entr" presetSubtype="0" fill="hold" grpId="4" nodeType="afterEffect">
                                  <p:stCondLst>
                                    <p:cond delay="2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1" grpId="2" animBg="1" advAuto="0"/>
      <p:bldP spid="202" grpId="3" animBg="1" advAuto="0"/>
      <p:bldP spid="203" grpId="1" animBg="1" advAuto="0"/>
      <p:bldP spid="204" grpId="4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Be a Lead Learn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Be a Lead Learner</a:t>
            </a:r>
          </a:p>
        </p:txBody>
      </p:sp>
      <p:pic>
        <p:nvPicPr>
          <p:cNvPr id="209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71965" y="1847053"/>
            <a:ext cx="5359015" cy="306229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0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882497" y="1026997"/>
            <a:ext cx="4447378" cy="44276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17" name="Arrow"/>
          <p:cNvGrpSpPr/>
          <p:nvPr/>
        </p:nvGrpSpPr>
        <p:grpSpPr>
          <a:xfrm>
            <a:off x="2810566" y="1476570"/>
            <a:ext cx="2744912" cy="1410017"/>
            <a:chOff x="0" y="0"/>
            <a:chExt cx="2744910" cy="1410016"/>
          </a:xfrm>
        </p:grpSpPr>
        <p:sp>
          <p:nvSpPr>
            <p:cNvPr id="216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215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" grpId="1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creating.jpg" descr="creating.jp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222" name="Empowering Students as Creator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02412">
              <a:defRPr sz="6020"/>
            </a:lvl1pPr>
          </a:lstStyle>
          <a:p>
            <a:r>
              <a:t>Empowering Students as Creators </a:t>
            </a:r>
          </a:p>
        </p:txBody>
      </p:sp>
      <p:sp>
        <p:nvSpPr>
          <p:cNvPr id="223" name="Encourages and facilitates students to become increasingly self-directed as they create digital products of their learning that engage them in critical thinking, collaboration and authentic, real-world problem solving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Encourages and facilitates students to become increasingly self-directed as they create digital products of their learning that engage them in critical thinking, collaboration and authentic, real-world problem solving.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pasted-image.jpeg" descr="pasted-image.jpe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527800" y="4889500"/>
            <a:ext cx="5880100" cy="4267200"/>
          </a:xfrm>
          <a:prstGeom prst="rect">
            <a:avLst/>
          </a:prstGeom>
        </p:spPr>
      </p:pic>
      <p:pic>
        <p:nvPicPr>
          <p:cNvPr id="228" name="pasted-image.jpeg" descr="pasted-image.jpeg"/>
          <p:cNvPicPr>
            <a:picLocks noGrp="1"/>
          </p:cNvPicPr>
          <p:nvPr>
            <p:ph type="pic" idx="14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6527800" y="628650"/>
            <a:ext cx="5880100" cy="4267200"/>
          </a:xfrm>
          <a:prstGeom prst="rect">
            <a:avLst/>
          </a:prstGeom>
        </p:spPr>
      </p:pic>
      <p:pic>
        <p:nvPicPr>
          <p:cNvPr id="229" name="pasted-image.jpeg" descr="pasted-image.jpeg"/>
          <p:cNvPicPr>
            <a:picLocks noGrp="1"/>
          </p:cNvPicPr>
          <p:nvPr>
            <p:ph type="pic" idx="15"/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00641" y="732704"/>
            <a:ext cx="5437906" cy="8730623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600"/>
                            </p:stCondLst>
                            <p:childTnLst>
                              <p:par>
                                <p:cTn id="10" presetID="19" presetClass="entr" presetSubtype="10" fill="hold" grpId="2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400"/>
                            </p:stCondLst>
                            <p:childTnLst>
                              <p:par>
                                <p:cTn id="15" presetID="19" presetClass="entr" presetSubtype="10" fill="hold" grpId="3" nodeType="afterEffect">
                                  <p:stCondLst>
                                    <p:cond delay="8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7" grpId="3" animBg="1" advAuto="0"/>
      <p:bldP spid="228" grpId="2" animBg="1" advAuto="0"/>
      <p:bldP spid="229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A9A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creen Shot 2017-06-07 at 9.15.23 AM.png" descr="Screen Shot 2017-06-07 at 9.15.23 AM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86914" y="4665255"/>
            <a:ext cx="4161597" cy="5010738"/>
          </a:xfrm>
          <a:prstGeom prst="rect">
            <a:avLst/>
          </a:prstGeom>
        </p:spPr>
      </p:pic>
      <p:pic>
        <p:nvPicPr>
          <p:cNvPr id="234" name="Screen Shot 2017-06-07 at 9.14.45 AM.png" descr="Screen Shot 2017-06-07 at 9.14.45 AM.png"/>
          <p:cNvPicPr>
            <a:picLocks noGrp="1"/>
          </p:cNvPicPr>
          <p:nvPr>
            <p:ph type="pic" idx="14"/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3698317" y="3016819"/>
            <a:ext cx="4719502" cy="4808006"/>
          </a:xfrm>
          <a:prstGeom prst="rect">
            <a:avLst/>
          </a:prstGeom>
        </p:spPr>
      </p:pic>
      <p:pic>
        <p:nvPicPr>
          <p:cNvPr id="235" name="Screen Shot 2017-06-07 at 9.13.53 AM.png" descr="Screen Shot 2017-06-07 at 9.13.53 AM.png"/>
          <p:cNvPicPr>
            <a:picLocks noGrp="1" noChangeAspect="1"/>
          </p:cNvPicPr>
          <p:nvPr>
            <p:ph type="pic" idx="15"/>
          </p:nvPr>
        </p:nvPicPr>
        <p:blipFill>
          <a:blip r:embed="rId5">
            <a:extLst/>
          </a:blip>
          <a:srcRect l="1101" r="14697" b="7171"/>
          <a:stretch>
            <a:fillRect/>
          </a:stretch>
        </p:blipFill>
        <p:spPr>
          <a:xfrm>
            <a:off x="75716" y="77326"/>
            <a:ext cx="3485907" cy="5357037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Empowering Students"/>
          <p:cNvSpPr txBox="1"/>
          <p:nvPr/>
        </p:nvSpPr>
        <p:spPr>
          <a:xfrm>
            <a:off x="207965" y="6723009"/>
            <a:ext cx="3221256" cy="2275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300">
                <a:solidFill>
                  <a:srgbClr val="000000"/>
                </a:solidFill>
                <a:latin typeface="Noteworthy Light"/>
                <a:ea typeface="Noteworthy Light"/>
                <a:cs typeface="Noteworthy Light"/>
                <a:sym typeface="Noteworthy Light"/>
              </a:defRPr>
            </a:lvl1pPr>
          </a:lstStyle>
          <a:p>
            <a:r>
              <a:t>Empowering Students </a:t>
            </a:r>
          </a:p>
        </p:txBody>
      </p:sp>
      <p:pic>
        <p:nvPicPr>
          <p:cNvPr id="237" name="images.jpg" descr="images.jp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8512470" y="158531"/>
            <a:ext cx="4510360" cy="24941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grpId="3" nodeType="afterEffect">
                                  <p:stCondLst>
                                    <p:cond delay="4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400"/>
                            </p:stCondLst>
                            <p:childTnLst>
                              <p:par>
                                <p:cTn id="17" presetID="2" presetClass="entr" presetSubtype="8" fill="hold" grpId="4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400"/>
                            </p:stCondLst>
                            <p:childTnLst>
                              <p:par>
                                <p:cTn id="22" presetID="2" presetClass="entr" presetSubtype="8" fill="hold" grpId="5" nodeType="afterEffect">
                                  <p:stCondLst>
                                    <p:cond delay="30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3" grpId="5" animBg="1" advAuto="0"/>
      <p:bldP spid="234" grpId="4" animBg="1" advAuto="0"/>
      <p:bldP spid="235" grpId="3" animBg="1" advAuto="0"/>
      <p:bldP spid="236" grpId="1" animBg="1" advAuto="0"/>
      <p:bldP spid="237" grpId="2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pasted-image.jpg" descr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881" y="1822081"/>
            <a:ext cx="10130896" cy="5692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1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Library-3226_0.jpg" descr="Library-3226_0.jp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355600" y="355600"/>
            <a:ext cx="12293600" cy="6070600"/>
          </a:xfrm>
          <a:prstGeom prst="rect">
            <a:avLst/>
          </a:prstGeom>
        </p:spPr>
      </p:pic>
      <p:sp>
        <p:nvSpPr>
          <p:cNvPr id="136" name="Reading, Relationships, and Resourc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321310">
              <a:defRPr sz="33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Reading, Relationships, and Resources</a:t>
            </a:r>
          </a:p>
          <a:p>
            <a:pPr defTabSz="321310">
              <a:defRPr sz="3300">
                <a:latin typeface="Apple Chancery"/>
                <a:ea typeface="Apple Chancery"/>
                <a:cs typeface="Apple Chancery"/>
                <a:sym typeface="Apple Chancery"/>
              </a:defRPr>
            </a:pPr>
            <a:r>
              <a:t>Creating a Lively and Sustainable Library Program</a:t>
            </a:r>
          </a:p>
        </p:txBody>
      </p:sp>
      <p:sp>
        <p:nvSpPr>
          <p:cNvPr id="137" name="Presented by: Lakisha Brinson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Presented by: Lakisha Brinson</a:t>
            </a:r>
          </a:p>
          <a:p>
            <a:r>
              <a:t>@lakishabrinson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6" name="Arrow"/>
          <p:cNvGrpSpPr/>
          <p:nvPr/>
        </p:nvGrpSpPr>
        <p:grpSpPr>
          <a:xfrm>
            <a:off x="4702451" y="1372620"/>
            <a:ext cx="2744912" cy="1410017"/>
            <a:chOff x="0" y="0"/>
            <a:chExt cx="2744910" cy="1410016"/>
          </a:xfrm>
        </p:grpSpPr>
        <p:sp>
          <p:nvSpPr>
            <p:cNvPr id="245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244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digital.png" descr="digital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251" name="Curates Digital Resources and Tool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03097">
              <a:defRPr sz="4830"/>
            </a:pPr>
            <a:r>
              <a:t>Curates Digital Resources and Tools</a:t>
            </a:r>
          </a:p>
          <a:p>
            <a:pPr defTabSz="403097">
              <a:defRPr sz="4830"/>
            </a:pPr>
            <a:r>
              <a:t>(Curriculum, Instruction, and Assessment) </a:t>
            </a:r>
          </a:p>
        </p:txBody>
      </p:sp>
      <p:sp>
        <p:nvSpPr>
          <p:cNvPr id="252" name="Leads in the selection, integration, organization, and sharing of digital resources and tools to support transformational teaching and learning and develop the digital creation skills of others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Leads in the selection, integration, organization, and sharing of digital resources and tools to support transformational teaching and learning and develop the digital creation skills of others.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John Walls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John Walls </a:t>
            </a:r>
          </a:p>
        </p:txBody>
      </p:sp>
      <p:sp>
        <p:nvSpPr>
          <p:cNvPr id="257" name="“At the end of the day the most effective way to alter people’s behavior is to make them as aware as you possibly can on ways to improve”"/>
          <p:cNvSpPr txBox="1">
            <a:spLocks noGrp="1"/>
          </p:cNvSpPr>
          <p:nvPr>
            <p:ph type="body" idx="14"/>
          </p:nvPr>
        </p:nvSpPr>
        <p:spPr>
          <a:xfrm>
            <a:off x="2044700" y="2781300"/>
            <a:ext cx="8902700" cy="3657600"/>
          </a:xfrm>
          <a:prstGeom prst="rect">
            <a:avLst/>
          </a:prstGeom>
        </p:spPr>
        <p:txBody>
          <a:bodyPr/>
          <a:lstStyle/>
          <a:p>
            <a:r>
              <a:t>“At the end of the day the most effective way to alter people’s behavior is to make them as aware as you possibly can on ways to improve” </a:t>
            </a:r>
          </a:p>
        </p:txBody>
      </p:sp>
      <p:sp>
        <p:nvSpPr>
          <p:cNvPr id="258" name="Library Webpage"/>
          <p:cNvSpPr txBox="1"/>
          <p:nvPr/>
        </p:nvSpPr>
        <p:spPr>
          <a:xfrm>
            <a:off x="8930702" y="710678"/>
            <a:ext cx="3301803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Library Webpage</a:t>
            </a:r>
          </a:p>
        </p:txBody>
      </p:sp>
      <p:sp>
        <p:nvSpPr>
          <p:cNvPr id="259" name="Online Databases"/>
          <p:cNvSpPr txBox="1"/>
          <p:nvPr/>
        </p:nvSpPr>
        <p:spPr>
          <a:xfrm>
            <a:off x="459562" y="710678"/>
            <a:ext cx="3420468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Online Databases</a:t>
            </a:r>
          </a:p>
        </p:txBody>
      </p:sp>
      <p:sp>
        <p:nvSpPr>
          <p:cNvPr id="260" name="Google Teacher Tribe Podcast"/>
          <p:cNvSpPr txBox="1"/>
          <p:nvPr/>
        </p:nvSpPr>
        <p:spPr>
          <a:xfrm>
            <a:off x="3847900" y="7303125"/>
            <a:ext cx="558939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Google Teacher Tribe Podcast</a:t>
            </a:r>
          </a:p>
        </p:txBody>
      </p:sp>
      <p:sp>
        <p:nvSpPr>
          <p:cNvPr id="261" name="AASL  Best Websites and Apps"/>
          <p:cNvSpPr txBox="1"/>
          <p:nvPr/>
        </p:nvSpPr>
        <p:spPr>
          <a:xfrm>
            <a:off x="3698080" y="7874521"/>
            <a:ext cx="5889031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AASL  Best Websites and Apps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81982 0.126356" pathEditMode="relative">
                                      <p:cBhvr>
                                        <p:cTn id="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000 0.000000 L -0.269461 0.025018" pathEditMode="relative">
                                      <p:cBhvr>
                                        <p:cTn id="15" dur="1000" fill="hold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000 0.000000 L -0.256250 0.132877" pathEditMode="relative">
                                      <p:cBhvr>
                                        <p:cTn id="21" dur="1000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7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L 0.230553 0.073922" pathEditMode="relative">
                                      <p:cBhvr>
                                        <p:cTn id="27" dur="1000" fill="hold"/>
                                        <p:tgtEl>
                                          <p:spTgt spid="2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3" animBg="1" advAuto="0"/>
      <p:bldP spid="259" grpId="1" animBg="1" advAuto="0"/>
      <p:bldP spid="260" grpId="5" animBg="1" advAuto="0"/>
      <p:bldP spid="261" grpId="7" animBg="1" advAuto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asted-image.jpg" descr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881" y="1822081"/>
            <a:ext cx="10130896" cy="56922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" grpId="1" animBg="1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0" name="Arrow"/>
          <p:cNvGrpSpPr/>
          <p:nvPr/>
        </p:nvGrpSpPr>
        <p:grpSpPr>
          <a:xfrm>
            <a:off x="6739866" y="1481180"/>
            <a:ext cx="2744911" cy="1410017"/>
            <a:chOff x="0" y="0"/>
            <a:chExt cx="2744910" cy="1410016"/>
          </a:xfrm>
        </p:grpSpPr>
        <p:sp>
          <p:nvSpPr>
            <p:cNvPr id="269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268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0" grpId="1" animBg="1" advAuto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pasted-image.jpg" descr="pasted-image.jp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5868194" y="2197100"/>
            <a:ext cx="6767513" cy="6578600"/>
          </a:xfrm>
          <a:prstGeom prst="rect">
            <a:avLst/>
          </a:prstGeom>
        </p:spPr>
      </p:pic>
      <p:sp>
        <p:nvSpPr>
          <p:cNvPr id="275" name="Facilitates Professional Learning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467359">
              <a:defRPr sz="5600"/>
            </a:pPr>
            <a:r>
              <a:t>Facilitates Professional Learning</a:t>
            </a:r>
          </a:p>
          <a:p>
            <a:pPr defTabSz="467359">
              <a:defRPr sz="5600"/>
            </a:pPr>
            <a:r>
              <a:t>(Personalized Professional Learning) </a:t>
            </a:r>
          </a:p>
        </p:txBody>
      </p:sp>
      <p:sp>
        <p:nvSpPr>
          <p:cNvPr id="276" name="Leads professional learning to cultivate broader understanding of the skill that comprise success in a digital age (e.g. critical thinking, information, literacy, digital citizenship, technology competencies, etc.)"/>
          <p:cNvSpPr txBox="1">
            <a:spLocks noGrp="1"/>
          </p:cNvSpPr>
          <p:nvPr>
            <p:ph type="body" sz="half" idx="1"/>
          </p:nvPr>
        </p:nvSpPr>
        <p:spPr>
          <a:xfrm>
            <a:off x="393700" y="2451100"/>
            <a:ext cx="5600700" cy="6477000"/>
          </a:xfrm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Leads professional learning to cultivate broader understanding of the skill that comprise success in a digital age (e.g. critical thinking, information, literacy, digital citizenship, technology competencies, etc.)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Tech Speed Dating.mp4" descr="Tech Speed Dating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40884" y="1579697"/>
            <a:ext cx="11723032" cy="659420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961666" fill="hold"/>
                                        <p:tgtEl>
                                          <p:spTgt spid="2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80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Arrow"/>
          <p:cNvGrpSpPr/>
          <p:nvPr/>
        </p:nvGrpSpPr>
        <p:grpSpPr>
          <a:xfrm>
            <a:off x="-1492953" y="4761381"/>
            <a:ext cx="2744912" cy="1410018"/>
            <a:chOff x="0" y="0"/>
            <a:chExt cx="2744910" cy="1410016"/>
          </a:xfrm>
        </p:grpSpPr>
        <p:sp>
          <p:nvSpPr>
            <p:cNvPr id="291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290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4146170394"/>
      </p:ext>
    </p:extLst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pasted-image.jpg" descr="pasted-image.jp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297" name="Ensures Equitable Digital Acces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79044">
              <a:defRPr sz="5740"/>
            </a:pPr>
            <a:r>
              <a:t>Ensures Equitable Digital Access</a:t>
            </a:r>
          </a:p>
          <a:p>
            <a:pPr defTabSz="479044">
              <a:defRPr sz="5740"/>
            </a:pPr>
            <a:r>
              <a:t>(Technology and Infrastructure) </a:t>
            </a:r>
          </a:p>
        </p:txBody>
      </p:sp>
      <p:sp>
        <p:nvSpPr>
          <p:cNvPr id="298" name="Provides and advocates for equitable access to connectivity, digital devices, information, resources, programming, and services in support of the district’s strategic vision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Provides and advocates for equitable access to connectivity, digital devices, information, resources, programming, and services in support of the district’s strategic vision.</a:t>
            </a:r>
          </a:p>
        </p:txBody>
      </p:sp>
    </p:spTree>
    <p:extLst>
      <p:ext uri="{BB962C8B-B14F-4D97-AF65-F5344CB8AC3E}">
        <p14:creationId xmlns:p14="http://schemas.microsoft.com/office/powerpoint/2010/main" val="3824940727"/>
      </p:ext>
    </p:extLst>
  </p:cSld>
  <p:clrMapOvr>
    <a:masterClrMapping/>
  </p:clrMapOvr>
  <p:transition xmlns:p14="http://schemas.microsoft.com/office/powerpoint/2010/main"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Future Ready Institut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Ready Institutes</a:t>
            </a:r>
          </a:p>
        </p:txBody>
      </p:sp>
      <p:pic>
        <p:nvPicPr>
          <p:cNvPr id="303" name="Screen Shot 2017-06-05 at 9.07.58 PM.png" descr="Screen Shot 2017-06-05 at 9.07.58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1175" y="2659273"/>
            <a:ext cx="12042450" cy="6135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04468371"/>
      </p:ext>
    </p:extLst>
  </p:cSld>
  <p:clrMapOvr>
    <a:masterClrMapping/>
  </p:clrMapOvr>
  <p:transition xmlns:p14="http://schemas.microsoft.com/office/powerpoint/2010/main" spd="med" advClick="0" advTm="2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How are you preparing your…"/>
          <p:cNvSpPr txBox="1">
            <a:spLocks noGrp="1"/>
          </p:cNvSpPr>
          <p:nvPr>
            <p:ph type="body" idx="13"/>
          </p:nvPr>
        </p:nvSpPr>
        <p:spPr>
          <a:xfrm>
            <a:off x="1498600" y="7010400"/>
            <a:ext cx="8902700" cy="1828800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2400"/>
              </a:spcBef>
              <a:defRPr sz="4300" i="0"/>
            </a:pPr>
            <a:r>
              <a:t>How are you preparing your </a:t>
            </a:r>
          </a:p>
          <a:p>
            <a:pPr>
              <a:spcBef>
                <a:spcPts val="2400"/>
              </a:spcBef>
              <a:defRPr sz="4300" i="0"/>
            </a:pPr>
            <a:r>
              <a:t>library  for the future? </a:t>
            </a:r>
          </a:p>
        </p:txBody>
      </p:sp>
      <p:pic>
        <p:nvPicPr>
          <p:cNvPr id="142" name="TED talk.mp4" descr="TED talk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885950" y="1752600"/>
            <a:ext cx="8128000" cy="4572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48999" fill="hold"/>
                                        <p:tgtEl>
                                          <p:spTgt spid="1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448999"/>
                            </p:stCondLst>
                            <p:childTnLst>
                              <p:par>
                                <p:cTn id="8" presetID="19" presetClass="exit" presetSubtype="10" fill="hold" grpId="2" nodeType="afterEffect">
                                  <p:stCondLst>
                                    <p:cond delay="7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142"/>
                </p:tgtEl>
              </p:cMediaNode>
            </p:video>
          </p:childTnLst>
        </p:cTn>
      </p:par>
    </p:tnLst>
    <p:bldLst>
      <p:bldP spid="141" grpId="2" animBg="1" advAuto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06400"/>
            <a:ext cx="13004800" cy="8940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7986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FutureReady-2.jpg" descr="FutureReady-2.jpg">
            <a:hlinkClick r:id="rId2"/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14" name="Arrow"/>
          <p:cNvGrpSpPr/>
          <p:nvPr/>
        </p:nvGrpSpPr>
        <p:grpSpPr>
          <a:xfrm>
            <a:off x="627621" y="4678222"/>
            <a:ext cx="2744912" cy="1410017"/>
            <a:chOff x="0" y="0"/>
            <a:chExt cx="2744910" cy="1410016"/>
          </a:xfrm>
        </p:grpSpPr>
        <p:sp>
          <p:nvSpPr>
            <p:cNvPr id="313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312" name="Arrow" descr="Arrow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851390427"/>
      </p:ext>
    </p:extLst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" grpId="0" animBg="1" advAuto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pasted-image.jpg" descr="pasted-image.jp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317" name="Invests Strategically in Digital Resource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20624">
              <a:defRPr sz="5040"/>
            </a:pPr>
            <a:r>
              <a:t>Invests Strategically in Digital Resources </a:t>
            </a:r>
          </a:p>
          <a:p>
            <a:pPr algn="ctr" defTabSz="420624">
              <a:defRPr sz="5040"/>
            </a:pPr>
            <a:r>
              <a:t>(Budget and Resources) </a:t>
            </a:r>
          </a:p>
        </p:txBody>
      </p:sp>
      <p:sp>
        <p:nvSpPr>
          <p:cNvPr id="318" name="Leverages an understanding of school and community needs to identify and invest in digital resources to support student learning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Leverages an understanding of school and community needs to identify and invest in digital resources to support student learning.</a:t>
            </a:r>
          </a:p>
        </p:txBody>
      </p:sp>
    </p:spTree>
    <p:extLst>
      <p:ext uri="{BB962C8B-B14F-4D97-AF65-F5344CB8AC3E}">
        <p14:creationId xmlns:p14="http://schemas.microsoft.com/office/powerpoint/2010/main" val="2138835107"/>
      </p:ext>
    </p:extLst>
  </p:cSld>
  <p:clrMapOvr>
    <a:masterClrMapping/>
  </p:clrMapOvr>
  <p:transition xmlns:p14="http://schemas.microsoft.com/office/powerpoint/2010/main"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2234" y="1091743"/>
            <a:ext cx="11540412" cy="7112735"/>
          </a:xfrm>
          <a:prstGeom prst="rect">
            <a:avLst/>
          </a:prstGeom>
          <a:ln w="25400">
            <a:solidFill>
              <a:srgbClr val="F3F7F5"/>
            </a:solidFill>
            <a:miter lim="400000"/>
          </a:ln>
          <a:effectLst>
            <a:outerShdw blurRad="50800" dist="25400" dir="3600000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56414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xit" presetSubtype="8" fill="hold" grpId="1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left)">
                                      <p:cBhvr>
                                        <p:cTn id="9" dur="2500" fill="hold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2" grpId="0" animBg="1" advAuto="0"/>
      <p:bldP spid="322" grpId="1" animBg="1" advAuto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29" name="Arrow"/>
          <p:cNvGrpSpPr/>
          <p:nvPr/>
        </p:nvGrpSpPr>
        <p:grpSpPr>
          <a:xfrm>
            <a:off x="2581876" y="4823751"/>
            <a:ext cx="2744912" cy="1410017"/>
            <a:chOff x="0" y="0"/>
            <a:chExt cx="2744910" cy="1410016"/>
          </a:xfrm>
        </p:grpSpPr>
        <p:sp>
          <p:nvSpPr>
            <p:cNvPr id="328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327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2554097750"/>
      </p:ext>
    </p:extLst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" grpId="0" animBg="1" advAuto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pasted-image.png" descr="pasted-image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334" name="Cultivates Community Partnerships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73201">
              <a:defRPr sz="5670"/>
            </a:pPr>
            <a:r>
              <a:t>Cultivates Community Partnerships </a:t>
            </a:r>
          </a:p>
          <a:p>
            <a:pPr algn="ctr" defTabSz="473201">
              <a:defRPr sz="5670"/>
            </a:pPr>
            <a:r>
              <a:t>(Community Partnerships)</a:t>
            </a:r>
          </a:p>
        </p:txBody>
      </p:sp>
      <p:sp>
        <p:nvSpPr>
          <p:cNvPr id="335" name="Cultivates partnerships within the school and local community (families and caregivers, non-profit organizations, government agencies, public and higher education libraries, businesses, etc.) to promote engagement and a lifelong learning process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Cultivates partnerships within the school and local community (families and caregivers, non-profit organizations, government agencies, public and higher education libraries, businesses, etc.) to promote engagement and a lifelong learning process</a:t>
            </a:r>
          </a:p>
        </p:txBody>
      </p:sp>
    </p:spTree>
    <p:extLst>
      <p:ext uri="{BB962C8B-B14F-4D97-AF65-F5344CB8AC3E}">
        <p14:creationId xmlns:p14="http://schemas.microsoft.com/office/powerpoint/2010/main" val="784589575"/>
      </p:ext>
    </p:extLst>
  </p:cSld>
  <p:clrMapOvr>
    <a:masterClrMapping/>
  </p:clrMapOvr>
  <p:transition xmlns:p14="http://schemas.microsoft.com/office/powerpoint/2010/main"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Henry Ford"/>
          <p:cNvSpPr txBox="1">
            <a:spLocks noGrp="1"/>
          </p:cNvSpPr>
          <p:nvPr>
            <p:ph type="body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t>Henry Ford</a:t>
            </a:r>
          </a:p>
        </p:txBody>
      </p:sp>
      <p:sp>
        <p:nvSpPr>
          <p:cNvPr id="340" name="“Coming together is a beginning, staying together is progress, and working together is success”"/>
          <p:cNvSpPr txBox="1">
            <a:spLocks noGrp="1"/>
          </p:cNvSpPr>
          <p:nvPr>
            <p:ph type="body" idx="14"/>
          </p:nvPr>
        </p:nvSpPr>
        <p:spPr>
          <a:xfrm>
            <a:off x="2044700" y="3492500"/>
            <a:ext cx="8902700" cy="2235200"/>
          </a:xfrm>
          <a:prstGeom prst="rect">
            <a:avLst/>
          </a:prstGeom>
        </p:spPr>
        <p:txBody>
          <a:bodyPr/>
          <a:lstStyle/>
          <a:p>
            <a:r>
              <a:t>“Coming together is a beginning, staying together is progress, and working together is success” </a:t>
            </a:r>
          </a:p>
        </p:txBody>
      </p:sp>
      <p:sp>
        <p:nvSpPr>
          <p:cNvPr id="341" name="School Pencil Partners"/>
          <p:cNvSpPr txBox="1"/>
          <p:nvPr/>
        </p:nvSpPr>
        <p:spPr>
          <a:xfrm>
            <a:off x="8016104" y="710678"/>
            <a:ext cx="426739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School Pencil Partners</a:t>
            </a:r>
          </a:p>
        </p:txBody>
      </p:sp>
      <p:sp>
        <p:nvSpPr>
          <p:cNvPr id="342" name="Public Library"/>
          <p:cNvSpPr txBox="1"/>
          <p:nvPr/>
        </p:nvSpPr>
        <p:spPr>
          <a:xfrm>
            <a:off x="775276" y="710678"/>
            <a:ext cx="2789040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Public Library</a:t>
            </a:r>
          </a:p>
        </p:txBody>
      </p:sp>
      <p:sp>
        <p:nvSpPr>
          <p:cNvPr id="343" name="Neighboring School Libraries"/>
          <p:cNvSpPr txBox="1"/>
          <p:nvPr/>
        </p:nvSpPr>
        <p:spPr>
          <a:xfrm>
            <a:off x="3819921" y="7303125"/>
            <a:ext cx="5645349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Neighboring School Libraries</a:t>
            </a:r>
          </a:p>
        </p:txBody>
      </p:sp>
      <p:sp>
        <p:nvSpPr>
          <p:cNvPr id="344" name="Business Owners, Non-Profit"/>
          <p:cNvSpPr txBox="1"/>
          <p:nvPr/>
        </p:nvSpPr>
        <p:spPr>
          <a:xfrm>
            <a:off x="3893838" y="7874521"/>
            <a:ext cx="5497514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/>
            </a:lvl1pPr>
          </a:lstStyle>
          <a:p>
            <a:r>
              <a:t>Business Owners, Non-Profit</a:t>
            </a:r>
          </a:p>
        </p:txBody>
      </p:sp>
    </p:spTree>
    <p:extLst>
      <p:ext uri="{BB962C8B-B14F-4D97-AF65-F5344CB8AC3E}">
        <p14:creationId xmlns:p14="http://schemas.microsoft.com/office/powerpoint/2010/main" val="221846370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381982 0.126356" pathEditMode="relative">
                                      <p:cBhvr>
                                        <p:cTn id="9" dur="10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-1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000 0.000000 L -0.269461 0.025018" pathEditMode="relative">
                                      <p:cBhvr>
                                        <p:cTn id="15" dur="1000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-1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0000 0.000000 L -0.256250 0.132877" pathEditMode="relative">
                                      <p:cBhvr>
                                        <p:cTn id="21" dur="10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-1" presetClass="path" presetSubtype="0" accel="50000" decel="5000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000000 0.000000 L 0.230553 0.073922" pathEditMode="relative">
                                      <p:cBhvr>
                                        <p:cTn id="27" dur="1000" fill="hold"/>
                                        <p:tgtEl>
                                          <p:spTgt spid="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" grpId="0" animBg="1" advAuto="0"/>
      <p:bldP spid="342" grpId="0" animBg="1" advAuto="0"/>
      <p:bldP spid="343" grpId="0" animBg="1" advAuto="0"/>
      <p:bldP spid="344" grpId="0" animBg="1" advAuto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49" name="Arrow"/>
          <p:cNvGrpSpPr/>
          <p:nvPr/>
        </p:nvGrpSpPr>
        <p:grpSpPr>
          <a:xfrm>
            <a:off x="4853702" y="4823751"/>
            <a:ext cx="2744912" cy="1410017"/>
            <a:chOff x="0" y="0"/>
            <a:chExt cx="2744910" cy="1410016"/>
          </a:xfrm>
        </p:grpSpPr>
        <p:sp>
          <p:nvSpPr>
            <p:cNvPr id="348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347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63021872"/>
      </p:ext>
    </p:extLst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9" grpId="0" animBg="1" advAuto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Advocates for Student Privac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79044">
              <a:defRPr sz="5740"/>
            </a:pPr>
            <a:r>
              <a:t>Advocates for Student Privacy</a:t>
            </a:r>
          </a:p>
          <a:p>
            <a:pPr algn="ctr" defTabSz="479044">
              <a:defRPr sz="5740"/>
            </a:pPr>
            <a:r>
              <a:t>(Data and Privacy) </a:t>
            </a:r>
          </a:p>
        </p:txBody>
      </p:sp>
      <p:sp>
        <p:nvSpPr>
          <p:cNvPr id="354" name="Teaches and promotes student data privacy through their instruction and role as educational leaders."/>
          <p:cNvSpPr txBox="1">
            <a:spLocks noGrp="1"/>
          </p:cNvSpPr>
          <p:nvPr>
            <p:ph type="body" sz="half" idx="1"/>
          </p:nvPr>
        </p:nvSpPr>
        <p:spPr>
          <a:xfrm>
            <a:off x="7049495" y="2254184"/>
            <a:ext cx="5600701" cy="6477001"/>
          </a:xfrm>
          <a:prstGeom prst="rect">
            <a:avLst/>
          </a:prstGeom>
        </p:spPr>
        <p:txBody>
          <a:bodyPr/>
          <a:lstStyle>
            <a:lvl1pPr>
              <a:buBlip>
                <a:blip r:embed="rId3"/>
              </a:buBlip>
            </a:lvl1pPr>
          </a:lstStyle>
          <a:p>
            <a:r>
              <a:t>Teaches and promotes student data privacy through their instruction and role as educational leaders.</a:t>
            </a:r>
          </a:p>
        </p:txBody>
      </p:sp>
      <p:pic>
        <p:nvPicPr>
          <p:cNvPr id="355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0247" y="4277726"/>
            <a:ext cx="6252699" cy="351322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83903141"/>
      </p:ext>
    </p:extLst>
  </p:cSld>
  <p:clrMapOvr>
    <a:masterClrMapping/>
  </p:clrMapOvr>
  <p:transition xmlns:p14="http://schemas.microsoft.com/office/powerpoint/2010/main"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7700" y="1049865"/>
            <a:ext cx="10218311" cy="76538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79089786"/>
      </p:ext>
    </p:extLst>
  </p:cSld>
  <p:clrMapOvr>
    <a:masterClrMapping/>
  </p:clrMapOvr>
  <p:transition xmlns:p14="http://schemas.microsoft.com/office/powerpoint/2010/main"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fullsizeoutput_eb.jpeg" descr="fullsizeoutput_eb.jpe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599" y="2578100"/>
            <a:ext cx="5702301" cy="6578600"/>
          </a:xfrm>
          <a:prstGeom prst="rect">
            <a:avLst/>
          </a:prstGeom>
        </p:spPr>
      </p:pic>
      <p:sp>
        <p:nvSpPr>
          <p:cNvPr id="147" name="Future Ready Framewor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Future Ready Framework</a:t>
            </a:r>
          </a:p>
        </p:txBody>
      </p:sp>
      <p:sp>
        <p:nvSpPr>
          <p:cNvPr id="148" name="Grew out to Project CONNECT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t>Grew out to Project CONNECT</a:t>
            </a:r>
          </a:p>
          <a:p>
            <a:pPr>
              <a:buBlip>
                <a:blip r:embed="rId4"/>
              </a:buBlip>
            </a:pPr>
            <a:r>
              <a:t>Alliance for Education</a:t>
            </a:r>
          </a:p>
          <a:p>
            <a:pPr>
              <a:buBlip>
                <a:blip r:embed="rId4"/>
              </a:buBlip>
            </a:pPr>
            <a:r>
              <a:t>Connect practices to Future Ready Schools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66" name="Arrow"/>
          <p:cNvGrpSpPr/>
          <p:nvPr/>
        </p:nvGrpSpPr>
        <p:grpSpPr>
          <a:xfrm>
            <a:off x="6843815" y="4802961"/>
            <a:ext cx="2744912" cy="1410018"/>
            <a:chOff x="0" y="0"/>
            <a:chExt cx="2744910" cy="1410016"/>
          </a:xfrm>
        </p:grpSpPr>
        <p:sp>
          <p:nvSpPr>
            <p:cNvPr id="365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364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  <p:extLst>
      <p:ext uri="{BB962C8B-B14F-4D97-AF65-F5344CB8AC3E}">
        <p14:creationId xmlns:p14="http://schemas.microsoft.com/office/powerpoint/2010/main" val="1809366979"/>
      </p:ext>
    </p:extLst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6" grpId="0" animBg="1" advAuto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pasted-image.jpeg" descr="pasted-image.jpe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459350" y="2578100"/>
            <a:ext cx="6207499" cy="6578601"/>
          </a:xfrm>
          <a:prstGeom prst="rect">
            <a:avLst/>
          </a:prstGeom>
        </p:spPr>
      </p:pic>
      <p:sp>
        <p:nvSpPr>
          <p:cNvPr id="371" name="Leads Beyond the Library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479044">
              <a:defRPr sz="5740"/>
            </a:pPr>
            <a:r>
              <a:t>Leads Beyond the Library</a:t>
            </a:r>
          </a:p>
          <a:p>
            <a:pPr algn="ctr" defTabSz="479044">
              <a:defRPr sz="5740"/>
            </a:pPr>
            <a:r>
              <a:t>(Collaborative Leadership)</a:t>
            </a:r>
          </a:p>
        </p:txBody>
      </p:sp>
      <p:sp>
        <p:nvSpPr>
          <p:cNvPr id="372" name="Participates in setting the district’s vision and strategic plan for digital learning and fosters a culture of collaboration and innovation to empower teachers and learners.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Participates in setting the district’s vision and strategic plan for digital learning and fosters a culture of collaboration and innovation to empower teachers and learners.</a:t>
            </a:r>
          </a:p>
        </p:txBody>
      </p:sp>
    </p:spTree>
    <p:extLst>
      <p:ext uri="{BB962C8B-B14F-4D97-AF65-F5344CB8AC3E}">
        <p14:creationId xmlns:p14="http://schemas.microsoft.com/office/powerpoint/2010/main" val="3990361499"/>
      </p:ext>
    </p:extLst>
  </p:cSld>
  <p:clrMapOvr>
    <a:masterClrMapping/>
  </p:clrMapOvr>
  <p:transition xmlns:p14="http://schemas.microsoft.com/office/powerpoint/2010/main"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Member Highlight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Member Highlights</a:t>
            </a:r>
          </a:p>
        </p:txBody>
      </p:sp>
      <p:pic>
        <p:nvPicPr>
          <p:cNvPr id="377" name="pasted-image.jpg" descr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18405" y="2348011"/>
            <a:ext cx="2869457" cy="2869457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Erica Long…"/>
          <p:cNvSpPr txBox="1"/>
          <p:nvPr/>
        </p:nvSpPr>
        <p:spPr>
          <a:xfrm>
            <a:off x="3009649" y="2725293"/>
            <a:ext cx="4196227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Erica Long</a:t>
            </a:r>
          </a:p>
          <a:p>
            <a:r>
              <a:t>@bookishbulldawg</a:t>
            </a:r>
          </a:p>
          <a:p>
            <a:r>
              <a:t> AASL Social Justice Defender </a:t>
            </a:r>
          </a:p>
        </p:txBody>
      </p:sp>
      <p:pic>
        <p:nvPicPr>
          <p:cNvPr id="379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24465" y="5501387"/>
            <a:ext cx="2657337" cy="3419107"/>
          </a:xfrm>
          <a:prstGeom prst="rect">
            <a:avLst/>
          </a:prstGeom>
          <a:ln w="12700">
            <a:miter lim="400000"/>
          </a:ln>
        </p:spPr>
      </p:pic>
      <p:sp>
        <p:nvSpPr>
          <p:cNvPr id="380" name="Amanda Smith…"/>
          <p:cNvSpPr txBox="1"/>
          <p:nvPr/>
        </p:nvSpPr>
        <p:spPr>
          <a:xfrm>
            <a:off x="3382581" y="5974806"/>
            <a:ext cx="4093899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Amanda Smith</a:t>
            </a:r>
          </a:p>
          <a:p>
            <a:r>
              <a:t>@asmithfield</a:t>
            </a:r>
          </a:p>
          <a:p>
            <a:r>
              <a:t> SLJ  2o16 Mover and Shaker</a:t>
            </a:r>
          </a:p>
        </p:txBody>
      </p:sp>
      <p:sp>
        <p:nvSpPr>
          <p:cNvPr id="381" name="Carol Nanney…"/>
          <p:cNvSpPr txBox="1"/>
          <p:nvPr/>
        </p:nvSpPr>
        <p:spPr>
          <a:xfrm>
            <a:off x="9203070" y="3107413"/>
            <a:ext cx="3482891" cy="223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Carol Nanney </a:t>
            </a:r>
          </a:p>
          <a:p>
            <a:r>
              <a:t>Regional Finalist Teacher of the Year</a:t>
            </a:r>
          </a:p>
        </p:txBody>
      </p:sp>
      <p:pic>
        <p:nvPicPr>
          <p:cNvPr id="382" name="pasted-image.jpg" descr="pasted-image.jpg"/>
          <p:cNvPicPr>
            <a:picLocks noChangeAspect="1"/>
          </p:cNvPicPr>
          <p:nvPr/>
        </p:nvPicPr>
        <p:blipFill>
          <a:blip r:embed="rId5">
            <a:extLst/>
          </a:blip>
          <a:srcRect r="24801" b="11459"/>
          <a:stretch>
            <a:fillRect/>
          </a:stretch>
        </p:blipFill>
        <p:spPr>
          <a:xfrm>
            <a:off x="7720895" y="6059520"/>
            <a:ext cx="1288934" cy="2779268"/>
          </a:xfrm>
          <a:prstGeom prst="rect">
            <a:avLst/>
          </a:prstGeom>
          <a:ln w="12700">
            <a:miter lim="400000"/>
          </a:ln>
        </p:spPr>
      </p:pic>
      <p:sp>
        <p:nvSpPr>
          <p:cNvPr id="383" name="Suzanne Costner…"/>
          <p:cNvSpPr txBox="1"/>
          <p:nvPr/>
        </p:nvSpPr>
        <p:spPr>
          <a:xfrm>
            <a:off x="9203070" y="5798032"/>
            <a:ext cx="3482891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r>
              <a:t>Suzanne Costner</a:t>
            </a:r>
          </a:p>
          <a:p>
            <a:r>
              <a:t>Top Humanities Educator and  2017 Aerospace Teacher of the year</a:t>
            </a:r>
          </a:p>
        </p:txBody>
      </p:sp>
      <p:pic>
        <p:nvPicPr>
          <p:cNvPr id="384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068636" y="2725293"/>
            <a:ext cx="2235201" cy="2235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6674584"/>
      </p:ext>
    </p:extLst>
  </p:cSld>
  <p:clrMapOvr>
    <a:masterClrMapping/>
  </p:clrMapOvr>
  <p:transition xmlns:p14="http://schemas.microsoft.com/office/powerpoint/2010/main"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pasted-image.png" descr="pasted-image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389" name="Can’t forge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Can’t forget </a:t>
            </a:r>
          </a:p>
        </p:txBody>
      </p:sp>
      <p:sp>
        <p:nvSpPr>
          <p:cNvPr id="390" name="Being here today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4"/>
              </a:buBlip>
            </a:pPr>
            <a:r>
              <a:t>Being here today</a:t>
            </a:r>
          </a:p>
          <a:p>
            <a:pPr>
              <a:buBlip>
                <a:blip r:embed="rId4"/>
              </a:buBlip>
            </a:pPr>
            <a:r>
              <a:t>Joining TASL chats</a:t>
            </a:r>
          </a:p>
          <a:p>
            <a:pPr>
              <a:buBlip>
                <a:blip r:embed="rId4"/>
              </a:buBlip>
            </a:pPr>
            <a:r>
              <a:t>Subscribing to professional journals</a:t>
            </a:r>
          </a:p>
          <a:p>
            <a:pPr>
              <a:buBlip>
                <a:blip r:embed="rId4"/>
              </a:buBlip>
            </a:pPr>
            <a:r>
              <a:t>Talking to other librarians </a:t>
            </a:r>
          </a:p>
        </p:txBody>
      </p:sp>
    </p:spTree>
    <p:extLst>
      <p:ext uri="{BB962C8B-B14F-4D97-AF65-F5344CB8AC3E}">
        <p14:creationId xmlns:p14="http://schemas.microsoft.com/office/powerpoint/2010/main" val="63532122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" grpId="0" animBg="1" advAuto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pasted-image.jpg" descr="pasted-image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0881" y="1822081"/>
            <a:ext cx="10130896" cy="56922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52885987"/>
      </p:ext>
    </p:extLst>
  </p:cSld>
  <p:clrMapOvr>
    <a:masterClrMapping/>
  </p:clrMapOvr>
  <p:transition xmlns:p14="http://schemas.microsoft.com/office/powerpoint/2010/main" spd="med" advClick="0" advTm="0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" grpId="0" animBg="1" advAuto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pasted-image.png" descr="pasted-image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705600" y="2578100"/>
            <a:ext cx="5702300" cy="6578600"/>
          </a:xfrm>
          <a:prstGeom prst="rect">
            <a:avLst/>
          </a:prstGeom>
        </p:spPr>
      </p:pic>
      <p:sp>
        <p:nvSpPr>
          <p:cNvPr id="397" name="Something to Ponder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Something to Ponder</a:t>
            </a:r>
          </a:p>
        </p:txBody>
      </p:sp>
      <p:sp>
        <p:nvSpPr>
          <p:cNvPr id="398" name="Start a different conversation (ways that I hope to meet school goals)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272902" indent="-272902" defTabSz="457200">
              <a:lnSpc>
                <a:spcPct val="150000"/>
              </a:lnSpc>
              <a:spcBef>
                <a:spcPts val="0"/>
              </a:spcBef>
              <a:buSzPct val="80000"/>
              <a:buChar char="•"/>
              <a:defRPr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Start a different conversation (ways that I hope to meet school goals)</a:t>
            </a:r>
          </a:p>
          <a:p>
            <a:pPr marL="272902" indent="-272902" defTabSz="457200">
              <a:lnSpc>
                <a:spcPct val="150000"/>
              </a:lnSpc>
              <a:spcBef>
                <a:spcPts val="0"/>
              </a:spcBef>
              <a:buSzPct val="80000"/>
              <a:buChar char="•"/>
              <a:defRPr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Focus on one component of Future Ready Framework and share it with administrators, teachers, and the community </a:t>
            </a:r>
          </a:p>
          <a:p>
            <a:pPr marL="272902" indent="-272902" defTabSz="457200">
              <a:lnSpc>
                <a:spcPct val="150000"/>
              </a:lnSpc>
              <a:spcBef>
                <a:spcPts val="0"/>
              </a:spcBef>
              <a:buSzPct val="80000"/>
              <a:buChar char="•"/>
              <a:defRPr sz="2600">
                <a:solidFill>
                  <a:srgbClr val="000000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Suspend disbelief that administrators don't care or don't get it. </a:t>
            </a:r>
          </a:p>
        </p:txBody>
      </p:sp>
    </p:spTree>
    <p:extLst>
      <p:ext uri="{BB962C8B-B14F-4D97-AF65-F5344CB8AC3E}">
        <p14:creationId xmlns:p14="http://schemas.microsoft.com/office/powerpoint/2010/main" val="320807167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3000"/>
                                        <p:tgtEl>
                                          <p:spTgt spid="39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grpId="0" nodeType="with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3000"/>
                                        <p:tgtEl>
                                          <p:spTgt spid="3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00"/>
                            </p:stCondLst>
                            <p:childTnLst>
                              <p:par>
                                <p:cTn id="15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3000"/>
                                        <p:tgtEl>
                                          <p:spTgt spid="3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200"/>
                            </p:stCondLst>
                            <p:childTnLst>
                              <p:par>
                                <p:cTn id="19" presetID="4" presetClass="entr" presetSubtype="32" fill="hold" grpId="0" nodeType="afterEffect">
                                  <p:stCondLst>
                                    <p:cond delay="1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1" dur="3000"/>
                                        <p:tgtEl>
                                          <p:spTgt spid="3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" grpId="0" animBg="1" advAuto="0"/>
      <p:bldP spid="398" grpId="0" build="p" bldLvl="5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Librarians are integral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Librarians are integral</a:t>
            </a:r>
          </a:p>
        </p:txBody>
      </p:sp>
      <p:sp>
        <p:nvSpPr>
          <p:cNvPr id="153" name="Curating digital resources and tools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Blip>
                <a:blip r:embed="rId3"/>
              </a:buBlip>
            </a:pPr>
            <a:r>
              <a:t>Curating digital resources and tools</a:t>
            </a:r>
          </a:p>
          <a:p>
            <a:pPr>
              <a:buBlip>
                <a:blip r:embed="rId3"/>
              </a:buBlip>
            </a:pPr>
            <a:r>
              <a:t>Empowering students as creators</a:t>
            </a:r>
          </a:p>
          <a:p>
            <a:pPr>
              <a:buBlip>
                <a:blip r:embed="rId3"/>
              </a:buBlip>
            </a:pPr>
            <a:r>
              <a:t>Building instructional partnerships</a:t>
            </a:r>
          </a:p>
          <a:p>
            <a:pPr>
              <a:buBlip>
                <a:blip r:embed="rId3"/>
              </a:buBlip>
            </a:pPr>
            <a:r>
              <a:t>Designing collaborative spaces</a:t>
            </a:r>
          </a:p>
        </p:txBody>
      </p:sp>
      <p:pic>
        <p:nvPicPr>
          <p:cNvPr id="154" name="download.jpg" descr="download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813757" y="6489732"/>
            <a:ext cx="2857501" cy="2844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after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20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"/>
                            </p:stCondLst>
                            <p:childTnLst>
                              <p:par>
                                <p:cTn id="1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"/>
                            </p:stCondLst>
                            <p:childTnLst>
                              <p:par>
                                <p:cTn id="19" presetID="19" presetClass="exit" presetSubtype="1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" grpId="1" build="p" bldLvl="5" animBg="1" advAuto="0"/>
      <p:bldP spid="154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pasted-image.jpg" descr="pasted-imag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07050" y="669772"/>
            <a:ext cx="8514746" cy="79441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FutureReady-2.jpg" descr="FutureReady-2.jpg">
            <a:hlinkClick r:id="rId3"/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35192" y="654171"/>
            <a:ext cx="10381932" cy="81174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" name="Arrow"/>
          <p:cNvGrpSpPr/>
          <p:nvPr/>
        </p:nvGrpSpPr>
        <p:grpSpPr>
          <a:xfrm>
            <a:off x="-1409793" y="1726049"/>
            <a:ext cx="2744911" cy="1410017"/>
            <a:chOff x="0" y="0"/>
            <a:chExt cx="2744910" cy="1410016"/>
          </a:xfrm>
        </p:grpSpPr>
        <p:sp>
          <p:nvSpPr>
            <p:cNvPr id="164" name="Arrow"/>
            <p:cNvSpPr/>
            <p:nvPr/>
          </p:nvSpPr>
          <p:spPr>
            <a:xfrm>
              <a:off x="25400" y="51410"/>
              <a:ext cx="2677707" cy="1307196"/>
            </a:xfrm>
            <a:prstGeom prst="rightArrow">
              <a:avLst>
                <a:gd name="adj1" fmla="val 32170"/>
                <a:gd name="adj2" fmla="val 65360"/>
              </a:avLst>
            </a:prstGeom>
            <a:solidFill>
              <a:srgbClr val="000000"/>
            </a:solidFill>
            <a:ln>
              <a:noFill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b="1"/>
              </a:pPr>
              <a:endParaRPr/>
            </a:p>
          </p:txBody>
        </p:sp>
        <p:pic>
          <p:nvPicPr>
            <p:cNvPr id="163" name="Arrow" descr="Arrow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2744911" cy="1410018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pasted-image.jpeg" descr="pasted-image.jpe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6209752" y="2578100"/>
            <a:ext cx="6378400" cy="6578600"/>
          </a:xfrm>
          <a:prstGeom prst="rect">
            <a:avLst/>
          </a:prstGeom>
        </p:spPr>
      </p:pic>
      <p:sp>
        <p:nvSpPr>
          <p:cNvPr id="170" name="Designing Collaborative Spac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543305">
              <a:defRPr sz="6510"/>
            </a:lvl1pPr>
          </a:lstStyle>
          <a:p>
            <a:r>
              <a:t>Designing Collaborative Spaces</a:t>
            </a:r>
          </a:p>
        </p:txBody>
      </p:sp>
      <p:sp>
        <p:nvSpPr>
          <p:cNvPr id="171" name="Provides flexible spaces that promote inquiry, creativity, collaboration and community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4"/>
              </a:buBlip>
            </a:lvl1pPr>
          </a:lstStyle>
          <a:p>
            <a:r>
              <a:t>Provides flexible spaces that promote inquiry, creativity, collaboration and community</a:t>
            </a:r>
          </a:p>
        </p:txBody>
      </p:sp>
      <p:sp>
        <p:nvSpPr>
          <p:cNvPr id="172" name="Design Thinking for Libraries"/>
          <p:cNvSpPr txBox="1"/>
          <p:nvPr/>
        </p:nvSpPr>
        <p:spPr>
          <a:xfrm>
            <a:off x="6868857" y="4945812"/>
            <a:ext cx="5060189" cy="743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>
                <a:latin typeface="Noteworthy Bold"/>
                <a:ea typeface="Noteworthy Bold"/>
                <a:cs typeface="Noteworthy Bold"/>
                <a:sym typeface="Noteworthy Bold"/>
              </a:defRPr>
            </a:lvl1pPr>
          </a:lstStyle>
          <a:p>
            <a:r>
              <a:t>Design Thinking for Libraries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asted-image.jpeg" descr="pasted-image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pasted-image.jpeg" descr="pasted-image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22951" y="2598823"/>
            <a:ext cx="2964581" cy="39462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>
          <a:xfrm>
            <a:off x="-60084" y="3381573"/>
            <a:ext cx="3987089" cy="29903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pasted-image.jpeg" descr="pasted-image.jpeg"/>
          <p:cNvPicPr>
            <a:picLocks noChangeAspect="1"/>
          </p:cNvPicPr>
          <p:nvPr/>
        </p:nvPicPr>
        <p:blipFill>
          <a:blip r:embed="rId6">
            <a:extLst/>
          </a:blip>
          <a:srcRect/>
          <a:stretch>
            <a:fillRect/>
          </a:stretch>
        </p:blipFill>
        <p:spPr>
          <a:xfrm>
            <a:off x="4261026" y="6935324"/>
            <a:ext cx="4166202" cy="27724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grpId="2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300"/>
                            </p:stCondLst>
                            <p:childTnLst>
                              <p:par>
                                <p:cTn id="15" presetID="2" presetClass="entr" presetSubtype="2" fill="hold" grpId="3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600"/>
                            </p:stCondLst>
                            <p:childTnLst>
                              <p:par>
                                <p:cTn id="20" presetID="2" presetClass="entr" presetSubtype="4" fill="hold" grpId="4" nodeType="afterEffect">
                                  <p:stCondLst>
                                    <p:cond delay="3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" grpId="1" animBg="1" advAuto="0"/>
      <p:bldP spid="177" grpId="3" animBg="1" advAuto="0"/>
      <p:bldP spid="178" grpId="2" animBg="1" advAuto="0"/>
      <p:bldP spid="179" grpId="4" animBg="1" advAuto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rushedCanvas">
  <a:themeElements>
    <a:clrScheme name="BrushedCanvas">
      <a:dk1>
        <a:srgbClr val="546056"/>
      </a:dk1>
      <a:lt1>
        <a:srgbClr val="600C52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rushedCanvas">
  <a:themeElements>
    <a:clrScheme name="BrushedCanvas">
      <a:dk1>
        <a:srgbClr val="000000"/>
      </a:dk1>
      <a:lt1>
        <a:srgbClr val="FFFFFF"/>
      </a:lt1>
      <a:dk2>
        <a:srgbClr val="61615E"/>
      </a:dk2>
      <a:lt2>
        <a:srgbClr val="CECECA"/>
      </a:lt2>
      <a:accent1>
        <a:srgbClr val="648FC7"/>
      </a:accent1>
      <a:accent2>
        <a:srgbClr val="77B06D"/>
      </a:accent2>
      <a:accent3>
        <a:srgbClr val="E0BC59"/>
      </a:accent3>
      <a:accent4>
        <a:srgbClr val="EB925B"/>
      </a:accent4>
      <a:accent5>
        <a:srgbClr val="C56667"/>
      </a:accent5>
      <a:accent6>
        <a:srgbClr val="927AB0"/>
      </a:accent6>
      <a:hlink>
        <a:srgbClr val="0000FF"/>
      </a:hlink>
      <a:folHlink>
        <a:srgbClr val="FF00FF"/>
      </a:folHlink>
    </a:clrScheme>
    <a:fontScheme name="BrushedCanvas">
      <a:majorFont>
        <a:latin typeface="Palatino"/>
        <a:ea typeface="Palatino"/>
        <a:cs typeface="Palatino"/>
      </a:majorFont>
      <a:minorFont>
        <a:latin typeface="Palatino"/>
        <a:ea typeface="Palatino"/>
        <a:cs typeface="Palatino"/>
      </a:minorFont>
    </a:fontScheme>
    <a:fmtScheme name="BrushedCanva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800" b="1" i="0" u="none" strike="noStrike" cap="none" spc="0" normalizeH="0" baseline="0">
            <a:ln>
              <a:noFill/>
            </a:ln>
            <a:solidFill>
              <a:srgbClr val="F5F8EB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717D75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546056"/>
            </a:solidFill>
            <a:effectLst/>
            <a:uFillTx/>
            <a:latin typeface="+mn-lt"/>
            <a:ea typeface="+mn-ea"/>
            <a:cs typeface="+mn-cs"/>
            <a:sym typeface="Palatin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2011</Words>
  <Application>Microsoft Macintosh PowerPoint</Application>
  <PresentationFormat>Custom</PresentationFormat>
  <Paragraphs>192</Paragraphs>
  <Slides>45</Slides>
  <Notes>39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BrushedCanvas</vt:lpstr>
      <vt:lpstr>While you wait</vt:lpstr>
      <vt:lpstr>Reading, Relationships, and Resources Creating a Lively and Sustainable Library Program</vt:lpstr>
      <vt:lpstr>PowerPoint Presentation</vt:lpstr>
      <vt:lpstr>Future Ready Framework</vt:lpstr>
      <vt:lpstr>Librarians are integral</vt:lpstr>
      <vt:lpstr>PowerPoint Presentation</vt:lpstr>
      <vt:lpstr>PowerPoint Presentation</vt:lpstr>
      <vt:lpstr>Designing Collaborative Spaces</vt:lpstr>
      <vt:lpstr>PowerPoint Presentation</vt:lpstr>
      <vt:lpstr>PowerPoint Presentation</vt:lpstr>
      <vt:lpstr>PowerPoint Presentation</vt:lpstr>
      <vt:lpstr>Building Instructional Partnerships</vt:lpstr>
      <vt:lpstr>PowerPoint Presentation</vt:lpstr>
      <vt:lpstr>Be a Lead Learner</vt:lpstr>
      <vt:lpstr>PowerPoint Presentation</vt:lpstr>
      <vt:lpstr>Empowering Students as Creators </vt:lpstr>
      <vt:lpstr>PowerPoint Presentation</vt:lpstr>
      <vt:lpstr>PowerPoint Presentation</vt:lpstr>
      <vt:lpstr>PowerPoint Presentation</vt:lpstr>
      <vt:lpstr>PowerPoint Presentation</vt:lpstr>
      <vt:lpstr>Curates Digital Resources and Tools (Curriculum, Instruction, and Assessment) </vt:lpstr>
      <vt:lpstr>PowerPoint Presentation</vt:lpstr>
      <vt:lpstr>PowerPoint Presentation</vt:lpstr>
      <vt:lpstr>PowerPoint Presentation</vt:lpstr>
      <vt:lpstr>Facilitates Professional Learning (Personalized Professional Learning) </vt:lpstr>
      <vt:lpstr>PowerPoint Presentation</vt:lpstr>
      <vt:lpstr>PowerPoint Presentation</vt:lpstr>
      <vt:lpstr>Ensures Equitable Digital Access (Technology and Infrastructure) </vt:lpstr>
      <vt:lpstr>Future Ready Institutes</vt:lpstr>
      <vt:lpstr>PowerPoint Presentation</vt:lpstr>
      <vt:lpstr>PowerPoint Presentation</vt:lpstr>
      <vt:lpstr>Invests Strategically in Digital Resources  (Budget and Resources) </vt:lpstr>
      <vt:lpstr>PowerPoint Presentation</vt:lpstr>
      <vt:lpstr>PowerPoint Presentation</vt:lpstr>
      <vt:lpstr>Cultivates Community Partnerships  (Community Partnerships)</vt:lpstr>
      <vt:lpstr>PowerPoint Presentation</vt:lpstr>
      <vt:lpstr>PowerPoint Presentation</vt:lpstr>
      <vt:lpstr>Advocates for Student Privacy (Data and Privacy) </vt:lpstr>
      <vt:lpstr>PowerPoint Presentation</vt:lpstr>
      <vt:lpstr>PowerPoint Presentation</vt:lpstr>
      <vt:lpstr>Leads Beyond the Library (Collaborative Leadership)</vt:lpstr>
      <vt:lpstr>Member Highlights</vt:lpstr>
      <vt:lpstr>Can’t forget </vt:lpstr>
      <vt:lpstr>PowerPoint Presentation</vt:lpstr>
      <vt:lpstr>Something to Ponder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While you wait</dc:title>
  <cp:lastModifiedBy>CMCSS CMCSS</cp:lastModifiedBy>
  <cp:revision>4</cp:revision>
  <dcterms:modified xsi:type="dcterms:W3CDTF">2017-06-24T21:51:04Z</dcterms:modified>
</cp:coreProperties>
</file>